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Outfit"/>
      <p:bold r:id="rId16"/>
    </p:embeddedFont>
    <p:embeddedFont>
      <p:font typeface="Bitt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itter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itter-regular.fntdata"/><Relationship Id="rId16" Type="http://schemas.openxmlformats.org/officeDocument/2006/relationships/font" Target="fonts/Outfit-bold.fntdata"/><Relationship Id="rId5" Type="http://schemas.openxmlformats.org/officeDocument/2006/relationships/slide" Target="slides/slide1.xml"/><Relationship Id="rId19" Type="http://schemas.openxmlformats.org/officeDocument/2006/relationships/font" Target="fonts/Bitter-italic.fntdata"/><Relationship Id="rId6" Type="http://schemas.openxmlformats.org/officeDocument/2006/relationships/slide" Target="slides/slide2.xml"/><Relationship Id="rId18" Type="http://schemas.openxmlformats.org/officeDocument/2006/relationships/font" Target="fonts/Bit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7cbe9ea7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97cbe9ea7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97cbe9ea74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7cbe9ea7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97cbe9ea7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97cbe9ea7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6280190" y="244209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Desarrollo de una Página Web Informativa</a:t>
            </a:r>
            <a:endParaRPr b="0" i="0" sz="44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6280190" y="3950375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3550"/>
              <a:buFont typeface="Outfit"/>
              <a:buNone/>
            </a:pPr>
            <a:r>
              <a:rPr b="1" i="0" lang="en-US" sz="35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Don Camilo E.I.R.L. – Venta de Motocicletas</a:t>
            </a:r>
            <a:endParaRPr b="0" i="0" sz="355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6280190" y="542448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Proyecto Académico | Desarrollo de Aplicaciones Web I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/>
          <p:nvPr/>
        </p:nvSpPr>
        <p:spPr>
          <a:xfrm>
            <a:off x="88027" y="67487"/>
            <a:ext cx="2398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850"/>
              <a:buFont typeface="Outfit"/>
              <a:buNone/>
            </a:pPr>
            <a:r>
              <a:rPr b="1" i="0" lang="en-US" sz="21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Proceso Propuesto</a:t>
            </a:r>
            <a:endParaRPr b="0" i="0" sz="2150" u="none" cap="none" strike="noStrike"/>
          </a:p>
        </p:txBody>
      </p:sp>
      <p:sp>
        <p:nvSpPr>
          <p:cNvPr id="208" name="Google Shape;208;p21"/>
          <p:cNvSpPr/>
          <p:nvPr/>
        </p:nvSpPr>
        <p:spPr>
          <a:xfrm>
            <a:off x="9180225" y="5377875"/>
            <a:ext cx="49863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None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Mediante BPM se optimizan comunicación y promoción, reduciendo dependencia del canal presencial y mejorando la experiencia del cliente.</a:t>
            </a:r>
            <a:endParaRPr b="0" i="0" sz="1500" u="none" cap="none" strike="noStrike"/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 b="17668" l="0" r="0" t="0"/>
          <a:stretch/>
        </p:blipFill>
        <p:spPr>
          <a:xfrm>
            <a:off x="241338" y="462950"/>
            <a:ext cx="8058150" cy="33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 rotWithShape="1">
          <a:blip r:embed="rId4">
            <a:alphaModFix/>
          </a:blip>
          <a:srcRect b="0" l="0" r="0" t="2056"/>
          <a:stretch/>
        </p:blipFill>
        <p:spPr>
          <a:xfrm>
            <a:off x="241350" y="3858600"/>
            <a:ext cx="8058151" cy="45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5">
            <a:alphaModFix/>
          </a:blip>
          <a:srcRect b="0" l="1930" r="14477" t="19884"/>
          <a:stretch/>
        </p:blipFill>
        <p:spPr>
          <a:xfrm>
            <a:off x="8587125" y="848500"/>
            <a:ext cx="6043275" cy="34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793790" y="681752"/>
            <a:ext cx="11054596" cy="6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200"/>
              <a:buFont typeface="Outfit"/>
              <a:buNone/>
            </a:pPr>
            <a:r>
              <a:rPr b="1" i="0" lang="en-US" sz="42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Propuesta de Producto – Maquetación Figma</a:t>
            </a:r>
            <a:endParaRPr b="0" i="0" sz="4200" u="none" cap="none" strike="noStrike"/>
          </a:p>
        </p:txBody>
      </p:sp>
      <p:sp>
        <p:nvSpPr>
          <p:cNvPr id="218" name="Google Shape;218;p22"/>
          <p:cNvSpPr/>
          <p:nvPr/>
        </p:nvSpPr>
        <p:spPr>
          <a:xfrm>
            <a:off x="793790" y="1786057"/>
            <a:ext cx="13042821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50"/>
              <a:buFont typeface="Bitter"/>
              <a:buNone/>
            </a:pPr>
            <a:r>
              <a:rPr b="0" i="0" lang="en-US" sz="16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Diseño moderno, intuitivo y centrado en la experiencia del usuario, priorizando usabilidad e identidad visual de Don Camilo.</a:t>
            </a:r>
            <a:endParaRPr b="0" i="0" sz="1650" u="none" cap="none" strike="noStrike"/>
          </a:p>
        </p:txBody>
      </p:sp>
      <p:pic>
        <p:nvPicPr>
          <p:cNvPr descr="preencoded.png"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73273"/>
            <a:ext cx="6067306" cy="374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/>
          <p:nvPr/>
        </p:nvSpPr>
        <p:spPr>
          <a:xfrm>
            <a:off x="793790" y="639246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Inicio</a:t>
            </a:r>
            <a:endParaRPr b="0" i="0" sz="2100" u="none" cap="none" strike="noStrike"/>
          </a:p>
        </p:txBody>
      </p:sp>
      <p:sp>
        <p:nvSpPr>
          <p:cNvPr id="221" name="Google Shape;221;p22"/>
          <p:cNvSpPr/>
          <p:nvPr/>
        </p:nvSpPr>
        <p:spPr>
          <a:xfrm>
            <a:off x="793790" y="6858238"/>
            <a:ext cx="6386751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50"/>
              <a:buFont typeface="Bitter"/>
              <a:buNone/>
            </a:pPr>
            <a:r>
              <a:rPr b="0" i="0" lang="en-US" sz="16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Presentación atractiva con fotos de motos destacadas y llamada a acción.</a:t>
            </a:r>
            <a:endParaRPr b="0" i="0" sz="1650" u="none" cap="none" strike="noStrike"/>
          </a:p>
        </p:txBody>
      </p:sp>
      <p:pic>
        <p:nvPicPr>
          <p:cNvPr descr="preencoded.png" id="222" name="Google Shape;2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9860" y="2373273"/>
            <a:ext cx="6067306" cy="374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/>
          <p:nvPr/>
        </p:nvSpPr>
        <p:spPr>
          <a:xfrm>
            <a:off x="7449860" y="639246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Catálogo</a:t>
            </a:r>
            <a:endParaRPr b="0" i="0" sz="2100" u="none" cap="none" strike="noStrike"/>
          </a:p>
        </p:txBody>
      </p:sp>
      <p:sp>
        <p:nvSpPr>
          <p:cNvPr id="224" name="Google Shape;224;p22"/>
          <p:cNvSpPr/>
          <p:nvPr/>
        </p:nvSpPr>
        <p:spPr>
          <a:xfrm>
            <a:off x="7449860" y="6858238"/>
            <a:ext cx="6386751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50"/>
              <a:buFont typeface="Bitter"/>
              <a:buNone/>
            </a:pPr>
            <a:r>
              <a:rPr b="0" i="0" lang="en-US" sz="16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Presentación de marcas Lifan, Hero,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793790" y="1272659"/>
            <a:ext cx="609790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Presentación del Grupo</a:t>
            </a:r>
            <a:endParaRPr b="0" i="0" sz="4450" u="none" cap="none" strike="noStrike"/>
          </a:p>
        </p:txBody>
      </p:sp>
      <p:sp>
        <p:nvSpPr>
          <p:cNvPr id="62" name="Google Shape;62;p13"/>
          <p:cNvSpPr/>
          <p:nvPr/>
        </p:nvSpPr>
        <p:spPr>
          <a:xfrm>
            <a:off x="793790" y="2435066"/>
            <a:ext cx="6407944" cy="3540800"/>
          </a:xfrm>
          <a:prstGeom prst="roundRect">
            <a:avLst>
              <a:gd fmla="val 961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1020604" y="2661880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9FA5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" y="284892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1020604" y="35691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Integrantes</a:t>
            </a:r>
            <a:endParaRPr b="0" i="0" sz="220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1020604" y="4059555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Juan Carlos Gutierrez Amoros</a:t>
            </a:r>
            <a:endParaRPr b="0" i="0" sz="175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1020604" y="4501753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Deydids Beckhan Chaparrea Gonzales</a:t>
            </a:r>
            <a:endParaRPr b="0" i="0" sz="175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1020604" y="4943951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Fabricio Farfan Aramayo</a:t>
            </a:r>
            <a:endParaRPr b="0" i="0" sz="175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1020604" y="5386149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Alison Abigail Mamani Uchasara</a:t>
            </a:r>
            <a:endParaRPr b="0" i="0" sz="175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7428548" y="2435066"/>
            <a:ext cx="6408063" cy="3540800"/>
          </a:xfrm>
          <a:prstGeom prst="roundRect">
            <a:avLst>
              <a:gd fmla="val 961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7655362" y="2661880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9FA5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528" y="284892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7655362" y="35691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Roles del Equipo</a:t>
            </a:r>
            <a:endParaRPr b="0" i="0" sz="220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7655362" y="4059555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Líder de Proyecto</a:t>
            </a:r>
            <a:endParaRPr b="0" i="0" sz="175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7655362" y="4501753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Analista de Sistemas</a:t>
            </a:r>
            <a:endParaRPr b="0" i="0" sz="175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7655362" y="4943951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Diseñador UX/UI</a:t>
            </a:r>
            <a:endParaRPr b="0" i="0" sz="175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7655362" y="5386149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Programador Full-Stack</a:t>
            </a:r>
            <a:endParaRPr b="0" i="0" sz="175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793790" y="6231017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 equipo comprometido con llevar la transformación digital a Don Camilo E.I.R.L., integrando tecnología innovadora al servicio del cliente en Puerto Maldonado.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6280190" y="161008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Datos de la Empresa</a:t>
            </a:r>
            <a:endParaRPr b="0" i="0" sz="445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6280190" y="28858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Identificación</a:t>
            </a:r>
            <a:endParaRPr b="0" i="0" sz="22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6280190" y="3466981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1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Razón Social:</a:t>
            </a: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Don Camilo E.I.R.L.</a:t>
            </a:r>
            <a:endParaRPr b="0" i="0" sz="175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6280190" y="4396859"/>
            <a:ext cx="35015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1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Dirección:</a:t>
            </a: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Av. Tambopata 812Puerto Maldonado – Madre de Dios</a:t>
            </a:r>
            <a:endParaRPr b="0" i="0" sz="175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10342721" y="28858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Actividad Comercial</a:t>
            </a:r>
            <a:endParaRPr b="0" i="0" sz="220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10342721" y="3466981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1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Giro:</a:t>
            </a: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Venta de motocicletas y repuestos</a:t>
            </a:r>
            <a:endParaRPr b="0" i="0" sz="17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10342721" y="4396859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1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Marcas:</a:t>
            </a: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Lifan, Hero, UYAN, Roncco</a:t>
            </a:r>
            <a:endParaRPr b="0" i="0" sz="175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10342721" y="5326737"/>
            <a:ext cx="35015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1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Situación Actual:</a:t>
            </a: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Empresa local con atención presencial únicamente, sin presencia web.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6280190" y="155757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Misión y Visión</a:t>
            </a:r>
            <a:endParaRPr b="0" i="0" sz="44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6280190" y="2606516"/>
            <a:ext cx="7556421" cy="4065508"/>
          </a:xfrm>
          <a:prstGeom prst="roundRect">
            <a:avLst>
              <a:gd fmla="val 83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6280190" y="2606516"/>
            <a:ext cx="7556421" cy="2032754"/>
          </a:xfrm>
          <a:prstGeom prst="roundRect">
            <a:avLst>
              <a:gd fmla="val 1674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6507004" y="28333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Visión</a:t>
            </a:r>
            <a:endParaRPr b="0" i="0" sz="220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6507004" y="3323749"/>
            <a:ext cx="710279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Ser la empresa líder en venta de motocicletas en Madre de Dios, reconocida por calidad, atención personalizada e innovación tecnológica.</a:t>
            </a:r>
            <a:endParaRPr b="0" i="0" sz="175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6280190" y="4639270"/>
            <a:ext cx="7556421" cy="2032754"/>
          </a:xfrm>
          <a:prstGeom prst="rect">
            <a:avLst/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6280190" y="4639270"/>
            <a:ext cx="7556421" cy="30480"/>
          </a:xfrm>
          <a:prstGeom prst="roundRect">
            <a:avLst>
              <a:gd fmla="val 111628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6507004" y="48660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Misión</a:t>
            </a:r>
            <a:endParaRPr b="0" i="0" sz="220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6507004" y="5356503"/>
            <a:ext cx="710279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Brindar motocicletas de marcas confiables con asesoría experta, garantizando satisfacción y construyendo relaciones duraderas con nuestros clientes.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793790" y="1831181"/>
            <a:ext cx="589657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Objetivos Estratégicos</a:t>
            </a:r>
            <a:endParaRPr b="0" i="0" sz="445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793790" y="299358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878860" y="303609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650"/>
              <a:buFont typeface="Outfit"/>
              <a:buNone/>
            </a:pPr>
            <a:r>
              <a:rPr b="1" i="0" lang="en-US" sz="26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1</a:t>
            </a:r>
            <a:endParaRPr b="0" i="0" sz="26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1530906" y="3071455"/>
            <a:ext cx="364307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Fortalecer Presencia Digital</a:t>
            </a:r>
            <a:endParaRPr b="0" i="0" sz="220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1530906" y="3561874"/>
            <a:ext cx="564249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Desarrollar una página web informativa para ampliar el alcance de Don Camilo más allá del mercado local presencial.</a:t>
            </a:r>
            <a:endParaRPr b="0" i="0" sz="175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7456884" y="299358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7541955" y="303609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650"/>
              <a:buFont typeface="Outfit"/>
              <a:buNone/>
            </a:pPr>
            <a:r>
              <a:rPr b="1" i="0" lang="en-US" sz="26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b="0" i="0" sz="26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8194000" y="30714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Promocionar Marcas</a:t>
            </a:r>
            <a:endParaRPr b="0" i="0" sz="220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8194000" y="3561874"/>
            <a:ext cx="56426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Destacar la variedad de marcas comercializadas (Lifan, Hero, UYAN, Roncco) mediante catálogos visuales atractivos.</a:t>
            </a:r>
            <a:endParaRPr b="0" i="0" sz="175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78860" y="514671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650"/>
              <a:buFont typeface="Outfit"/>
              <a:buNone/>
            </a:pPr>
            <a:r>
              <a:rPr b="1" i="0" lang="en-US" sz="26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endParaRPr b="0" i="0" sz="265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1530906" y="5182076"/>
            <a:ext cx="294143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Mejorar Comunicación</a:t>
            </a:r>
            <a:endParaRPr b="0" i="0" sz="220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1530906" y="5672495"/>
            <a:ext cx="56424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Implementar formularios de contacto y conectar con redes sociales para atención más ágil al cliente.</a:t>
            </a:r>
            <a:endParaRPr b="0" i="0" sz="175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456884" y="510420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7541955" y="514671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650"/>
              <a:buFont typeface="Outfit"/>
              <a:buNone/>
            </a:pPr>
            <a:r>
              <a:rPr b="1" i="0" lang="en-US" sz="26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4</a:t>
            </a:r>
            <a:endParaRPr b="0" i="0" sz="265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8194000" y="5182076"/>
            <a:ext cx="345912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Aumentar Reconocimiento</a:t>
            </a:r>
            <a:endParaRPr b="0" i="0" sz="220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8194000" y="5672495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Posicionar a Don Camilo como empresa moderna y accesible en el mercado local de Madre de Dios.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793790" y="78664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Análisis FODA</a:t>
            </a:r>
            <a:endParaRPr b="0" i="0" sz="445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793790" y="1949053"/>
            <a:ext cx="6407944" cy="2633543"/>
          </a:xfrm>
          <a:prstGeom prst="roundRect">
            <a:avLst>
              <a:gd fmla="val 1292" name="adj"/>
            </a:avLst>
          </a:prstGeom>
          <a:solidFill>
            <a:srgbClr val="2D50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1020604" y="21758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Fortalezas</a:t>
            </a:r>
            <a:endParaRPr b="0" i="0" sz="220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1020604" y="2666286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Marcas reconocidas y confiables</a:t>
            </a:r>
            <a:endParaRPr b="0" i="0" sz="175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1020604" y="3108484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Ubicación estratégica</a:t>
            </a:r>
            <a:endParaRPr b="0" i="0" sz="175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1020604" y="3550682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Personal capacitado</a:t>
            </a:r>
            <a:endParaRPr b="0" i="0" sz="175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1020604" y="3992880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Experiencia local</a:t>
            </a:r>
            <a:endParaRPr b="0" i="0" sz="175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7428548" y="1949053"/>
            <a:ext cx="6408063" cy="2633543"/>
          </a:xfrm>
          <a:prstGeom prst="roundRect">
            <a:avLst>
              <a:gd fmla="val 1292" name="adj"/>
            </a:avLst>
          </a:prstGeom>
          <a:solidFill>
            <a:srgbClr val="B886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7655362" y="21758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Oportunidades</a:t>
            </a:r>
            <a:endParaRPr b="0" i="0" sz="220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7655362" y="2666286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Crecimiento del mercado de motos</a:t>
            </a:r>
            <a:endParaRPr b="0" i="0" sz="175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7655362" y="3108484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Adopción de medios digitales</a:t>
            </a:r>
            <a:endParaRPr b="0" i="0" sz="1750" u="none" cap="none" strike="noStrike"/>
          </a:p>
        </p:txBody>
      </p:sp>
      <p:sp>
        <p:nvSpPr>
          <p:cNvPr id="146" name="Google Shape;146;p17"/>
          <p:cNvSpPr/>
          <p:nvPr/>
        </p:nvSpPr>
        <p:spPr>
          <a:xfrm>
            <a:off x="7655362" y="3550682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Expansión a zonas remotas</a:t>
            </a:r>
            <a:endParaRPr b="0" i="0" sz="175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7655362" y="3992880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E-commerce emergente</a:t>
            </a:r>
            <a:endParaRPr b="0" i="0" sz="175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793790" y="4809411"/>
            <a:ext cx="6407944" cy="2633543"/>
          </a:xfrm>
          <a:prstGeom prst="roundRect">
            <a:avLst>
              <a:gd fmla="val 1292" name="adj"/>
            </a:avLst>
          </a:prstGeom>
          <a:solidFill>
            <a:srgbClr val="8B4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1020604" y="50362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Debilidades</a:t>
            </a:r>
            <a:endParaRPr b="0" i="0" sz="2200" u="none" cap="none" strike="noStrike"/>
          </a:p>
        </p:txBody>
      </p:sp>
      <p:sp>
        <p:nvSpPr>
          <p:cNvPr id="150" name="Google Shape;150;p17"/>
          <p:cNvSpPr/>
          <p:nvPr/>
        </p:nvSpPr>
        <p:spPr>
          <a:xfrm>
            <a:off x="1020604" y="5526643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Falta de presencia digital</a:t>
            </a:r>
            <a:endParaRPr b="0" i="0" sz="175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1020604" y="5968841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Escasa publicidad online</a:t>
            </a:r>
            <a:endParaRPr b="0" i="0" sz="175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1020604" y="6411039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Dependencia canal presencial</a:t>
            </a:r>
            <a:endParaRPr b="0" i="0" sz="175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1020604" y="6853238"/>
            <a:ext cx="59543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Limitada alcance geográfico</a:t>
            </a:r>
            <a:endParaRPr b="0" i="0" sz="175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7428548" y="4809411"/>
            <a:ext cx="6408063" cy="2633543"/>
          </a:xfrm>
          <a:prstGeom prst="roundRect">
            <a:avLst>
              <a:gd fmla="val 1292" name="adj"/>
            </a:avLst>
          </a:prstGeom>
          <a:solidFill>
            <a:srgbClr val="8B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7655362" y="50362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Amenazas</a:t>
            </a:r>
            <a:endParaRPr b="0" i="0" sz="2200" u="none" cap="none" strike="noStrike"/>
          </a:p>
        </p:txBody>
      </p:sp>
      <p:sp>
        <p:nvSpPr>
          <p:cNvPr id="156" name="Google Shape;156;p17"/>
          <p:cNvSpPr/>
          <p:nvPr/>
        </p:nvSpPr>
        <p:spPr>
          <a:xfrm>
            <a:off x="7655362" y="5526643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Competencia con plataformas web</a:t>
            </a:r>
            <a:endParaRPr b="0" i="0" sz="175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7655362" y="5968841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Marcas comercializadas online</a:t>
            </a:r>
            <a:endParaRPr b="0" i="0" sz="1750" u="none" cap="none" strike="noStrike"/>
          </a:p>
        </p:txBody>
      </p:sp>
      <p:sp>
        <p:nvSpPr>
          <p:cNvPr id="158" name="Google Shape;158;p17"/>
          <p:cNvSpPr/>
          <p:nvPr/>
        </p:nvSpPr>
        <p:spPr>
          <a:xfrm>
            <a:off x="7655362" y="6411039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Cambios tecnológicos rápidos</a:t>
            </a:r>
            <a:endParaRPr b="0" i="0" sz="1750" u="none" cap="none" strike="noStrike"/>
          </a:p>
        </p:txBody>
      </p:sp>
      <p:sp>
        <p:nvSpPr>
          <p:cNvPr id="159" name="Google Shape;159;p17"/>
          <p:cNvSpPr/>
          <p:nvPr/>
        </p:nvSpPr>
        <p:spPr>
          <a:xfrm>
            <a:off x="7655362" y="6853238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Bit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Preferencia por compra online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/>
          <p:nvPr/>
        </p:nvSpPr>
        <p:spPr>
          <a:xfrm>
            <a:off x="793790" y="135767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Análisis Domain-Driven Design</a:t>
            </a:r>
            <a:endParaRPr b="0" i="0" sz="445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793790" y="33422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Dominio Principal</a:t>
            </a:r>
            <a:endParaRPr b="0" i="0" sz="2200" u="none" cap="none" strike="noStrike"/>
          </a:p>
        </p:txBody>
      </p:sp>
      <p:sp>
        <p:nvSpPr>
          <p:cNvPr id="168" name="Google Shape;168;p18"/>
          <p:cNvSpPr/>
          <p:nvPr/>
        </p:nvSpPr>
        <p:spPr>
          <a:xfrm>
            <a:off x="793790" y="3923348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1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Venta y Distribución de Motocicletas</a:t>
            </a:r>
            <a:endParaRPr b="0" i="0" sz="175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793790" y="4853226"/>
            <a:ext cx="350150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Sistema completo de comercialización de vehículos de diferentes marcas, incluyendo atención post-venta y asesoría técnica.</a:t>
            </a:r>
            <a:endParaRPr b="0" i="0" sz="175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4856321" y="3342203"/>
            <a:ext cx="318230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Subdominio Identificado</a:t>
            </a:r>
            <a:endParaRPr b="0" i="0" sz="220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4856321" y="3923348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1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Promoción Informativa Digital</a:t>
            </a:r>
            <a:endParaRPr b="0" i="0" sz="1750" u="none" cap="none" strike="noStrike"/>
          </a:p>
        </p:txBody>
      </p:sp>
      <p:sp>
        <p:nvSpPr>
          <p:cNvPr id="172" name="Google Shape;172;p18"/>
          <p:cNvSpPr/>
          <p:nvPr/>
        </p:nvSpPr>
        <p:spPr>
          <a:xfrm>
            <a:off x="4856321" y="4490323"/>
            <a:ext cx="350150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Digitalización de información de productos, servicios y contacto. Este subdominio es clave para ampliar la presencia de Don Camilo en el mercado digital.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/>
          <p:nvPr/>
        </p:nvSpPr>
        <p:spPr>
          <a:xfrm>
            <a:off x="790218" y="620792"/>
            <a:ext cx="7651790" cy="599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3750"/>
              <a:buFont typeface="Outfit"/>
              <a:buNone/>
            </a:pPr>
            <a:r>
              <a:rPr b="1" i="0" lang="en-US" sz="37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Optimización de Procesos con BPM</a:t>
            </a:r>
            <a:endParaRPr b="0" i="0" sz="3750" u="none" cap="none" strike="noStrike"/>
          </a:p>
        </p:txBody>
      </p:sp>
      <p:sp>
        <p:nvSpPr>
          <p:cNvPr id="179" name="Google Shape;179;p19"/>
          <p:cNvSpPr/>
          <p:nvPr/>
        </p:nvSpPr>
        <p:spPr>
          <a:xfrm>
            <a:off x="4872633" y="1297186"/>
            <a:ext cx="4885134" cy="29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1850"/>
              <a:buFont typeface="Outfit"/>
              <a:buNone/>
            </a:pPr>
            <a:r>
              <a:rPr b="1" i="0" lang="en-US" sz="18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Transformación Digital del Proceso de Venta</a:t>
            </a:r>
            <a:endParaRPr b="0" i="0" sz="1850" u="none" cap="none" strike="noStrike"/>
          </a:p>
        </p:txBody>
      </p:sp>
      <p:pic>
        <p:nvPicPr>
          <p:cNvPr descr="preencoded.png"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218" y="1884759"/>
            <a:ext cx="959525" cy="260246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/>
          <p:nvPr/>
        </p:nvSpPr>
        <p:spPr>
          <a:xfrm>
            <a:off x="1941552" y="2076569"/>
            <a:ext cx="2398871" cy="29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850"/>
              <a:buFont typeface="Outfit"/>
              <a:buNone/>
            </a:pPr>
            <a:r>
              <a:rPr b="1" i="0" lang="en-US" sz="18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Proceso Actual</a:t>
            </a:r>
            <a:endParaRPr b="0" i="0" sz="1850" u="none" cap="none" strike="noStrike"/>
          </a:p>
        </p:txBody>
      </p:sp>
      <p:sp>
        <p:nvSpPr>
          <p:cNvPr id="182" name="Google Shape;182;p19"/>
          <p:cNvSpPr/>
          <p:nvPr/>
        </p:nvSpPr>
        <p:spPr>
          <a:xfrm>
            <a:off x="1941552" y="2491502"/>
            <a:ext cx="11898630" cy="3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Char char="•"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Cliente llega al local</a:t>
            </a:r>
            <a:endParaRPr b="0" i="0" sz="150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1941552" y="2865715"/>
            <a:ext cx="11898630" cy="3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Char char="•"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Solicita información al vendedor</a:t>
            </a:r>
            <a:endParaRPr b="0" i="0" sz="1500" u="none" cap="none" strike="noStrike"/>
          </a:p>
        </p:txBody>
      </p:sp>
      <p:sp>
        <p:nvSpPr>
          <p:cNvPr id="184" name="Google Shape;184;p19"/>
          <p:cNvSpPr/>
          <p:nvPr/>
        </p:nvSpPr>
        <p:spPr>
          <a:xfrm>
            <a:off x="1941552" y="3239929"/>
            <a:ext cx="11898630" cy="3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Char char="•"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Vendedor busca catálogo físico</a:t>
            </a:r>
            <a:endParaRPr b="0" i="0" sz="1500" u="none" cap="none" strike="noStrike"/>
          </a:p>
        </p:txBody>
      </p:sp>
      <p:sp>
        <p:nvSpPr>
          <p:cNvPr id="185" name="Google Shape;185;p19"/>
          <p:cNvSpPr/>
          <p:nvPr/>
        </p:nvSpPr>
        <p:spPr>
          <a:xfrm>
            <a:off x="1941552" y="3614142"/>
            <a:ext cx="11898630" cy="3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Char char="•"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Cliente decide compra</a:t>
            </a:r>
            <a:endParaRPr b="0" i="0" sz="1500" u="none" cap="none" strike="noStrike"/>
          </a:p>
        </p:txBody>
      </p:sp>
      <p:sp>
        <p:nvSpPr>
          <p:cNvPr id="186" name="Google Shape;186;p19"/>
          <p:cNvSpPr/>
          <p:nvPr/>
        </p:nvSpPr>
        <p:spPr>
          <a:xfrm>
            <a:off x="1941552" y="3988356"/>
            <a:ext cx="11898630" cy="3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Char char="•"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Venta manual </a:t>
            </a:r>
            <a:endParaRPr b="0" i="0" sz="1500" u="none" cap="none" strike="noStrike"/>
          </a:p>
        </p:txBody>
      </p:sp>
      <p:pic>
        <p:nvPicPr>
          <p:cNvPr descr="preencoded.png" id="187" name="Google Shape;18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218" y="4487228"/>
            <a:ext cx="959525" cy="260246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/>
          <p:nvPr/>
        </p:nvSpPr>
        <p:spPr>
          <a:xfrm>
            <a:off x="1941552" y="4679037"/>
            <a:ext cx="2398871" cy="29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850"/>
              <a:buFont typeface="Outfit"/>
              <a:buNone/>
            </a:pPr>
            <a:r>
              <a:rPr b="1" i="0" lang="en-US" sz="18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Proceso Propuesto</a:t>
            </a:r>
            <a:endParaRPr b="0" i="0" sz="1850" u="none" cap="none" strike="noStrike"/>
          </a:p>
        </p:txBody>
      </p:sp>
      <p:sp>
        <p:nvSpPr>
          <p:cNvPr id="189" name="Google Shape;189;p19"/>
          <p:cNvSpPr/>
          <p:nvPr/>
        </p:nvSpPr>
        <p:spPr>
          <a:xfrm>
            <a:off x="1941552" y="5093970"/>
            <a:ext cx="11898630" cy="3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Char char="•"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Cliente ingresa al sitio web</a:t>
            </a:r>
            <a:endParaRPr b="0" i="0" sz="1500" u="none" cap="none" strike="noStrike"/>
          </a:p>
        </p:txBody>
      </p:sp>
      <p:sp>
        <p:nvSpPr>
          <p:cNvPr id="190" name="Google Shape;190;p19"/>
          <p:cNvSpPr/>
          <p:nvPr/>
        </p:nvSpPr>
        <p:spPr>
          <a:xfrm>
            <a:off x="1941552" y="5468183"/>
            <a:ext cx="11898630" cy="3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Char char="•"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Explora marcas y modelos</a:t>
            </a:r>
            <a:endParaRPr b="0" i="0" sz="1500" u="none" cap="none" strike="noStrike"/>
          </a:p>
        </p:txBody>
      </p:sp>
      <p:sp>
        <p:nvSpPr>
          <p:cNvPr id="191" name="Google Shape;191;p19"/>
          <p:cNvSpPr/>
          <p:nvPr/>
        </p:nvSpPr>
        <p:spPr>
          <a:xfrm>
            <a:off x="1941552" y="5842397"/>
            <a:ext cx="11898630" cy="3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Char char="•"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Consulta precios y especificaciones</a:t>
            </a:r>
            <a:endParaRPr b="0" i="0" sz="1500" u="none" cap="none" strike="noStrike"/>
          </a:p>
        </p:txBody>
      </p:sp>
      <p:sp>
        <p:nvSpPr>
          <p:cNvPr id="192" name="Google Shape;192;p19"/>
          <p:cNvSpPr/>
          <p:nvPr/>
        </p:nvSpPr>
        <p:spPr>
          <a:xfrm>
            <a:off x="1941552" y="6216610"/>
            <a:ext cx="11898630" cy="3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Char char="•"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Completa formulario o contacta</a:t>
            </a:r>
            <a:endParaRPr b="0" i="0" sz="1500" u="none" cap="none" strike="noStrike"/>
          </a:p>
        </p:txBody>
      </p:sp>
      <p:sp>
        <p:nvSpPr>
          <p:cNvPr id="193" name="Google Shape;193;p19"/>
          <p:cNvSpPr/>
          <p:nvPr/>
        </p:nvSpPr>
        <p:spPr>
          <a:xfrm>
            <a:off x="1941552" y="6590824"/>
            <a:ext cx="11898630" cy="3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Char char="•"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Coordinación de venta personalizada</a:t>
            </a:r>
            <a:endParaRPr b="0" i="0" sz="1500" u="none" cap="none" strike="noStrike"/>
          </a:p>
        </p:txBody>
      </p:sp>
      <p:sp>
        <p:nvSpPr>
          <p:cNvPr id="194" name="Google Shape;194;p19"/>
          <p:cNvSpPr/>
          <p:nvPr/>
        </p:nvSpPr>
        <p:spPr>
          <a:xfrm>
            <a:off x="790218" y="7305556"/>
            <a:ext cx="13049964" cy="3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00"/>
              <a:buFont typeface="Bitter"/>
              <a:buNone/>
            </a:pPr>
            <a:r>
              <a:rPr b="0" i="0" lang="en-US" sz="15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Mediante BPM se optimizan comunicación y promoción, reduciendo dependencia del canal presencial y mejorando la experiencia del cliente.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/>
          <p:nvPr/>
        </p:nvSpPr>
        <p:spPr>
          <a:xfrm>
            <a:off x="710802" y="593769"/>
            <a:ext cx="2398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850"/>
              <a:buFont typeface="Outfit"/>
              <a:buNone/>
            </a:pPr>
            <a:r>
              <a:rPr b="1" i="0" lang="en-US" sz="26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Proceso Actual</a:t>
            </a:r>
            <a:endParaRPr b="0" i="0" sz="2650" u="none" cap="none" strike="noStrike"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00" y="1253475"/>
            <a:ext cx="13504812" cy="64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